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23" r:id="rId1"/>
  </p:sldMasterIdLst>
  <p:notesMasterIdLst>
    <p:notesMasterId r:id="rId14"/>
  </p:notesMasterIdLst>
  <p:handoutMasterIdLst>
    <p:handoutMasterId r:id="rId15"/>
  </p:handoutMasterIdLst>
  <p:sldIdLst>
    <p:sldId id="258" r:id="rId2"/>
    <p:sldId id="259" r:id="rId3"/>
    <p:sldId id="260" r:id="rId4"/>
    <p:sldId id="268" r:id="rId5"/>
    <p:sldId id="269" r:id="rId6"/>
    <p:sldId id="261" r:id="rId7"/>
    <p:sldId id="262" r:id="rId8"/>
    <p:sldId id="263" r:id="rId9"/>
    <p:sldId id="264" r:id="rId10"/>
    <p:sldId id="266" r:id="rId11"/>
    <p:sldId id="267" r:id="rId12"/>
    <p:sldId id="265" r:id="rId13"/>
  </p:sldIdLst>
  <p:sldSz cx="12192000" cy="6858000"/>
  <p:notesSz cx="7099300" cy="10234613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2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64A8"/>
    <a:srgbClr val="0069B2"/>
    <a:srgbClr val="8687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433" autoAdjust="0"/>
  </p:normalViewPr>
  <p:slideViewPr>
    <p:cSldViewPr snapToGrid="0" showGuides="1">
      <p:cViewPr varScale="1">
        <p:scale>
          <a:sx n="60" d="100"/>
          <a:sy n="60" d="100"/>
        </p:scale>
        <p:origin x="72" y="1278"/>
      </p:cViewPr>
      <p:guideLst>
        <p:guide orient="horz" pos="2160"/>
        <p:guide pos="3840"/>
        <p:guide orient="horz" pos="225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9" d="100"/>
          <a:sy n="79" d="100"/>
        </p:scale>
        <p:origin x="3966" y="10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A989147A-E99F-426E-8428-4F7A2B762C1A}" type="datetimeFigureOut">
              <a:rPr lang="de-DE" sz="1000">
                <a:latin typeface="Arial" pitchFamily="34" charset="0"/>
                <a:cs typeface="Arial" pitchFamily="34" charset="0"/>
              </a:rPr>
              <a:pPr>
                <a:defRPr/>
              </a:pPr>
              <a:t>16.08.2018</a:t>
            </a:fld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FEB8BDD-D483-4F2A-8149-5CAA22251911}" type="slidenum">
              <a:rPr lang="de-DE" sz="1000">
                <a:latin typeface="Arial" pitchFamily="34" charset="0"/>
                <a:cs typeface="Arial" pitchFamily="34" charset="0"/>
              </a:rPr>
              <a:pPr>
                <a:defRPr/>
              </a:pPr>
              <a:t>‹Nr.›</a:t>
            </a:fld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6278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+mn-lt"/>
              </a:defRPr>
            </a:lvl1pPr>
          </a:lstStyle>
          <a:p>
            <a:pPr>
              <a:defRPr/>
            </a:pPr>
            <a:fld id="{E619EF57-6584-4C28-9DE9-68C51C925951}" type="datetimeFigureOut">
              <a:rPr lang="de-DE" smtClean="0"/>
              <a:pPr>
                <a:defRPr/>
              </a:pPr>
              <a:t>16.08.2018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DB79B9A-35EE-4156-AEAA-A71D25E1C590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410523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10" Type="http://schemas.openxmlformats.org/officeDocument/2006/relationships/image" Target="../media/image1.pn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" y="3028950"/>
            <a:ext cx="1406159" cy="100388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211" y="3028950"/>
            <a:ext cx="1406160" cy="100388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149" y="3028950"/>
            <a:ext cx="1406159" cy="1003883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071" y="3028950"/>
            <a:ext cx="1406159" cy="100388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143" y="3028950"/>
            <a:ext cx="1406159" cy="1003883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066" y="3028950"/>
            <a:ext cx="1406159" cy="1003883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577" y="3024307"/>
            <a:ext cx="1406159" cy="1003883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087" y="3024146"/>
            <a:ext cx="1406159" cy="1003883"/>
          </a:xfrm>
          <a:prstGeom prst="rect">
            <a:avLst/>
          </a:prstGeom>
        </p:spPr>
      </p:pic>
      <p:sp>
        <p:nvSpPr>
          <p:cNvPr id="40" name="Rechteck 39"/>
          <p:cNvSpPr/>
          <p:nvPr userDrawn="1"/>
        </p:nvSpPr>
        <p:spPr>
          <a:xfrm>
            <a:off x="0" y="4122964"/>
            <a:ext cx="12192000" cy="2735036"/>
          </a:xfrm>
          <a:prstGeom prst="rect">
            <a:avLst/>
          </a:prstGeom>
          <a:solidFill>
            <a:srgbClr val="0069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0" rIns="2880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chemeClr val="bg1"/>
              </a:solidFill>
              <a:latin typeface="+mj-lt"/>
            </a:endParaRPr>
          </a:p>
        </p:txBody>
      </p:sp>
      <p:sp>
        <p:nvSpPr>
          <p:cNvPr id="41" name="Textfeld 40"/>
          <p:cNvSpPr txBox="1"/>
          <p:nvPr userDrawn="1"/>
        </p:nvSpPr>
        <p:spPr>
          <a:xfrm>
            <a:off x="9657840" y="6249165"/>
            <a:ext cx="240141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B1DFC1E4-5604-4327-B0E7-13AF554735A1}" type="datetime4">
              <a:rPr lang="en-US" sz="1400" smtClean="0">
                <a:solidFill>
                  <a:srgbClr val="FFFFFF"/>
                </a:solidFill>
                <a:latin typeface="+mj-lt"/>
              </a:rPr>
              <a:t>August 16, 2018</a:t>
            </a:fld>
            <a:endParaRPr lang="en-US" sz="14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42" name="Textfeld 41"/>
          <p:cNvSpPr txBox="1"/>
          <p:nvPr userDrawn="1"/>
        </p:nvSpPr>
        <p:spPr>
          <a:xfrm>
            <a:off x="435340" y="4488147"/>
            <a:ext cx="11469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FFFFFF"/>
                </a:solidFill>
                <a:latin typeface="+mj-lt"/>
              </a:rPr>
              <a:t>Flexible Electrical Networks FEN </a:t>
            </a:r>
          </a:p>
          <a:p>
            <a:pPr algn="ctr"/>
            <a:r>
              <a:rPr lang="de-DE" sz="3600" b="1" dirty="0">
                <a:solidFill>
                  <a:srgbClr val="FFFFFF"/>
                </a:solidFill>
                <a:latin typeface="+mj-lt"/>
              </a:rPr>
              <a:t>Research Campus</a:t>
            </a:r>
          </a:p>
        </p:txBody>
      </p:sp>
      <p:pic>
        <p:nvPicPr>
          <p:cNvPr id="25" name="Grafik 2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238" y="332028"/>
            <a:ext cx="1937175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21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4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84000" y="2487600"/>
            <a:ext cx="11424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600" b="1">
                <a:solidFill>
                  <a:schemeClr val="accent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&lt;</a:t>
            </a:r>
            <a:r>
              <a:rPr lang="de-DE" dirty="0" err="1"/>
              <a:t>Presentation</a:t>
            </a:r>
            <a:r>
              <a:rPr lang="de-DE" dirty="0"/>
              <a:t> title&gt;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4000" y="3196800"/>
            <a:ext cx="11424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&lt;</a:t>
            </a:r>
            <a:r>
              <a:rPr lang="de-DE" dirty="0" err="1"/>
              <a:t>Subtitle</a:t>
            </a:r>
            <a:r>
              <a:rPr lang="de-DE" dirty="0"/>
              <a:t>&gt;</a:t>
            </a:r>
            <a:endParaRPr lang="en-US" dirty="0"/>
          </a:p>
        </p:txBody>
      </p:sp>
      <p:cxnSp>
        <p:nvCxnSpPr>
          <p:cNvPr id="10" name="Gerader Verbinder 9"/>
          <p:cNvCxnSpPr/>
          <p:nvPr/>
        </p:nvCxnSpPr>
        <p:spPr>
          <a:xfrm>
            <a:off x="383118" y="3036888"/>
            <a:ext cx="11425767" cy="0"/>
          </a:xfrm>
          <a:prstGeom prst="line">
            <a:avLst/>
          </a:prstGeom>
          <a:ln>
            <a:solidFill>
              <a:srgbClr val="0069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/>
          <p:cNvCxnSpPr/>
          <p:nvPr userDrawn="1"/>
        </p:nvCxnSpPr>
        <p:spPr>
          <a:xfrm>
            <a:off x="383118" y="3036888"/>
            <a:ext cx="11425767" cy="0"/>
          </a:xfrm>
          <a:prstGeom prst="line">
            <a:avLst/>
          </a:prstGeom>
          <a:ln>
            <a:solidFill>
              <a:srgbClr val="0069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 userDrawn="1"/>
        </p:nvSpPr>
        <p:spPr>
          <a:xfrm>
            <a:off x="383117" y="6210222"/>
            <a:ext cx="11424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>
                <a:latin typeface="+mj-lt"/>
              </a:rPr>
              <a:t>Funded</a:t>
            </a:r>
            <a:r>
              <a:rPr lang="de-DE" sz="1400" b="1" dirty="0">
                <a:latin typeface="+mj-lt"/>
              </a:rPr>
              <a:t> </a:t>
            </a:r>
            <a:r>
              <a:rPr lang="en-US" sz="1400" b="1" dirty="0">
                <a:latin typeface="+mj-lt"/>
              </a:rPr>
              <a:t>by the Federal Ministry of Education and Research (BMBF), </a:t>
            </a:r>
          </a:p>
          <a:p>
            <a:r>
              <a:rPr lang="en-US" sz="1400" b="1" dirty="0">
                <a:latin typeface="+mj-lt"/>
              </a:rPr>
              <a:t>Flexible Electrical Networks (FEN) Research Campus</a:t>
            </a:r>
            <a:endParaRPr lang="de-DE" sz="1400" b="1" dirty="0">
              <a:latin typeface="+mj-lt"/>
            </a:endParaRP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322" y="6146259"/>
            <a:ext cx="1348274" cy="62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317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4000" y="201600"/>
            <a:ext cx="1142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400" b="1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 dirty="0"/>
              <a:t>&lt;Slide title&gt;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1088807"/>
            <a:ext cx="11426297" cy="4680168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buFont typeface="Wingdings" panose="05000000000000000000" pitchFamily="2" charset="2"/>
              <a:buChar char="§"/>
              <a:defRPr sz="2000" baseline="0">
                <a:solidFill>
                  <a:schemeClr val="accent2"/>
                </a:solidFill>
                <a:latin typeface="+mj-lt"/>
              </a:defRPr>
            </a:lvl1pPr>
            <a:lvl2pPr>
              <a:defRPr sz="1800">
                <a:solidFill>
                  <a:schemeClr val="accent2"/>
                </a:solidFill>
                <a:latin typeface="+mj-lt"/>
              </a:defRPr>
            </a:lvl2pPr>
            <a:lvl3pPr marL="648000" indent="-215900">
              <a:buFont typeface="Arial" panose="020B0604020202020204" pitchFamily="34" charset="0"/>
              <a:buChar char="•"/>
              <a:defRPr sz="1600">
                <a:solidFill>
                  <a:schemeClr val="accent2"/>
                </a:solidFill>
                <a:latin typeface="+mj-lt"/>
              </a:defRPr>
            </a:lvl3pPr>
            <a:lvl4pPr>
              <a:defRPr sz="1400">
                <a:solidFill>
                  <a:schemeClr val="accent2"/>
                </a:solidFill>
                <a:latin typeface="+mj-lt"/>
              </a:defRPr>
            </a:lvl4pPr>
          </a:lstStyle>
          <a:p>
            <a:pPr lvl="0"/>
            <a:r>
              <a:rPr lang="de-DE" dirty="0"/>
              <a:t>&lt;</a:t>
            </a:r>
            <a:r>
              <a:rPr lang="de-DE" dirty="0" err="1"/>
              <a:t>Bulletpoint</a:t>
            </a:r>
            <a:r>
              <a:rPr lang="de-DE" dirty="0"/>
              <a:t> </a:t>
            </a:r>
            <a:r>
              <a:rPr lang="de-DE" dirty="0" err="1"/>
              <a:t>content</a:t>
            </a:r>
            <a:r>
              <a:rPr lang="de-DE" dirty="0"/>
              <a:t>&gt;</a:t>
            </a:r>
          </a:p>
          <a:p>
            <a:pPr lvl="1"/>
            <a:r>
              <a:rPr lang="de-DE" dirty="0"/>
              <a:t>&lt;Second </a:t>
            </a:r>
            <a:r>
              <a:rPr lang="de-DE" dirty="0" err="1"/>
              <a:t>level</a:t>
            </a:r>
            <a:r>
              <a:rPr lang="de-DE" dirty="0"/>
              <a:t>&gt;</a:t>
            </a:r>
          </a:p>
          <a:p>
            <a:pPr lvl="2"/>
            <a:r>
              <a:rPr lang="de-DE" dirty="0"/>
              <a:t>&lt;Third </a:t>
            </a:r>
            <a:r>
              <a:rPr lang="de-DE" dirty="0" err="1"/>
              <a:t>level</a:t>
            </a:r>
            <a:r>
              <a:rPr lang="de-DE" dirty="0"/>
              <a:t>&gt;</a:t>
            </a:r>
          </a:p>
          <a:p>
            <a:pPr lvl="3"/>
            <a:r>
              <a:rPr lang="de-DE" dirty="0"/>
              <a:t>&lt;</a:t>
            </a:r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&gt;</a:t>
            </a: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8" y="6080738"/>
            <a:ext cx="1572427" cy="66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757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86" userDrawn="1">
          <p15:clr>
            <a:srgbClr val="FBAE40"/>
          </p15:clr>
        </p15:guide>
        <p15:guide id="2" orient="horz" pos="363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bulletpoints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4000" y="201600"/>
            <a:ext cx="1142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400" b="1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 dirty="0"/>
              <a:t>&lt;Slide title&gt;</a:t>
            </a:r>
            <a:endParaRPr lang="en-US" dirty="0"/>
          </a:p>
        </p:txBody>
      </p:sp>
      <p:sp>
        <p:nvSpPr>
          <p:cNvPr id="14" name="Textplatzhalt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383117" y="1089025"/>
            <a:ext cx="7440085" cy="4679950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buFont typeface="Wingdings" panose="05000000000000000000" pitchFamily="2" charset="2"/>
              <a:buChar char="§"/>
              <a:defRPr sz="2000">
                <a:solidFill>
                  <a:schemeClr val="accent2"/>
                </a:solidFill>
                <a:latin typeface="+mj-lt"/>
              </a:defRPr>
            </a:lvl1pPr>
            <a:lvl2pPr>
              <a:defRPr sz="1800">
                <a:solidFill>
                  <a:schemeClr val="accent2"/>
                </a:solidFill>
                <a:latin typeface="+mj-lt"/>
              </a:defRPr>
            </a:lvl2pPr>
            <a:lvl3pPr marL="648000" indent="-215900">
              <a:buFont typeface="Arial" panose="020B0604020202020204" pitchFamily="34" charset="0"/>
              <a:buChar char="•"/>
              <a:defRPr sz="1600">
                <a:solidFill>
                  <a:schemeClr val="accent2"/>
                </a:solidFill>
                <a:latin typeface="+mj-lt"/>
              </a:defRPr>
            </a:lvl3pPr>
            <a:lvl4pPr>
              <a:defRPr sz="1400">
                <a:solidFill>
                  <a:schemeClr val="accent2"/>
                </a:solidFill>
                <a:latin typeface="+mj-lt"/>
              </a:defRPr>
            </a:lvl4pPr>
          </a:lstStyle>
          <a:p>
            <a:pPr lvl="0"/>
            <a:r>
              <a:rPr lang="de-DE" dirty="0"/>
              <a:t>&lt;</a:t>
            </a:r>
            <a:r>
              <a:rPr lang="de-DE" dirty="0" err="1"/>
              <a:t>Bulletpoint</a:t>
            </a:r>
            <a:r>
              <a:rPr lang="de-DE" dirty="0"/>
              <a:t> </a:t>
            </a:r>
            <a:r>
              <a:rPr lang="de-DE" dirty="0" err="1"/>
              <a:t>content</a:t>
            </a:r>
            <a:r>
              <a:rPr lang="de-DE" dirty="0"/>
              <a:t>&gt;</a:t>
            </a:r>
          </a:p>
          <a:p>
            <a:pPr lvl="1"/>
            <a:r>
              <a:rPr lang="de-DE" dirty="0"/>
              <a:t>&lt;Second </a:t>
            </a:r>
            <a:r>
              <a:rPr lang="de-DE" dirty="0" err="1"/>
              <a:t>level</a:t>
            </a:r>
            <a:r>
              <a:rPr lang="de-DE" dirty="0"/>
              <a:t>&gt;</a:t>
            </a:r>
          </a:p>
          <a:p>
            <a:pPr lvl="2"/>
            <a:r>
              <a:rPr lang="de-DE" dirty="0"/>
              <a:t>&lt;Third </a:t>
            </a:r>
            <a:r>
              <a:rPr lang="de-DE" dirty="0" err="1"/>
              <a:t>level</a:t>
            </a:r>
            <a:r>
              <a:rPr lang="de-DE" dirty="0"/>
              <a:t>&gt;</a:t>
            </a:r>
          </a:p>
          <a:p>
            <a:pPr lvl="3"/>
            <a:r>
              <a:rPr lang="de-DE" dirty="0"/>
              <a:t>&lt;</a:t>
            </a:r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&gt;</a:t>
            </a: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8064500" y="1089025"/>
            <a:ext cx="3744384" cy="4679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&lt;Click on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icon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&gt;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8" y="6080738"/>
            <a:ext cx="1572427" cy="66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7950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86" userDrawn="1">
          <p15:clr>
            <a:srgbClr val="FBAE40"/>
          </p15:clr>
        </p15:guide>
        <p15:guide id="2" orient="horz" pos="363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ictur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4000" y="201600"/>
            <a:ext cx="1142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400" b="1">
                <a:solidFill>
                  <a:srgbClr val="0069B2"/>
                </a:solidFill>
                <a:latin typeface="+mj-lt"/>
              </a:defRPr>
            </a:lvl1pPr>
          </a:lstStyle>
          <a:p>
            <a:r>
              <a:rPr lang="de-DE" dirty="0"/>
              <a:t>&lt;Slide title&gt;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95996" y="5269443"/>
            <a:ext cx="11412889" cy="4995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 baseline="0">
                <a:latin typeface="+mj-lt"/>
              </a:defRPr>
            </a:lvl1pPr>
          </a:lstStyle>
          <a:p>
            <a:pPr lvl="0"/>
            <a:r>
              <a:rPr lang="de-DE" dirty="0"/>
              <a:t>&lt;Picture title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description</a:t>
            </a:r>
            <a:r>
              <a:rPr lang="de-DE" dirty="0"/>
              <a:t>&gt;</a:t>
            </a: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4" hasCustomPrompt="1"/>
          </p:nvPr>
        </p:nvSpPr>
        <p:spPr>
          <a:xfrm>
            <a:off x="383117" y="1089026"/>
            <a:ext cx="11413067" cy="4054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&lt;Click on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icon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&gt;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8" y="6080738"/>
            <a:ext cx="1572427" cy="66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423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86" userDrawn="1">
          <p15:clr>
            <a:srgbClr val="FBAE40"/>
          </p15:clr>
        </p15:guide>
        <p15:guide id="2" orient="horz" pos="363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4000" y="201600"/>
            <a:ext cx="1142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400" b="1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 dirty="0"/>
              <a:t>&lt;Slide title&gt;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8" y="6080738"/>
            <a:ext cx="1572427" cy="66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44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act information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erader Verbinder 12"/>
          <p:cNvCxnSpPr/>
          <p:nvPr/>
        </p:nvCxnSpPr>
        <p:spPr>
          <a:xfrm>
            <a:off x="383118" y="6040438"/>
            <a:ext cx="114257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383118" y="2208210"/>
            <a:ext cx="11425767" cy="10795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3200" dirty="0">
              <a:solidFill>
                <a:srgbClr val="0069B2"/>
              </a:solidFill>
              <a:latin typeface="+mj-lt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83117" y="3760715"/>
            <a:ext cx="11425767" cy="2013552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b="1" dirty="0">
                <a:solidFill>
                  <a:schemeClr val="accent5"/>
                </a:solidFill>
                <a:latin typeface="+mj-lt"/>
              </a:rPr>
              <a:t>Contact: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Dr. Christian Haag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Chief Executive Officer</a:t>
            </a:r>
          </a:p>
          <a:p>
            <a:pPr lvl="0"/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Flexible Elektrische Netze FEN GmbH 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Campus-Boulevard 79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52074 Aachen </a:t>
            </a:r>
          </a:p>
          <a:p>
            <a:pPr lvl="0"/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Tel. : +49 241 80 224 71 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info@FENaachen.net</a:t>
            </a:r>
          </a:p>
        </p:txBody>
      </p:sp>
      <p:cxnSp>
        <p:nvCxnSpPr>
          <p:cNvPr id="14" name="Gerader Verbinder 13"/>
          <p:cNvCxnSpPr/>
          <p:nvPr userDrawn="1"/>
        </p:nvCxnSpPr>
        <p:spPr>
          <a:xfrm>
            <a:off x="383118" y="6040438"/>
            <a:ext cx="114257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 userDrawn="1"/>
        </p:nvSpPr>
        <p:spPr>
          <a:xfrm>
            <a:off x="383118" y="2208210"/>
            <a:ext cx="11425767" cy="10795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solidFill>
                  <a:srgbClr val="0069B2"/>
                </a:solidFill>
                <a:latin typeface="+mj-lt"/>
              </a:rPr>
              <a:t>Thank you for your attention.</a:t>
            </a:r>
          </a:p>
        </p:txBody>
      </p:sp>
      <p:sp>
        <p:nvSpPr>
          <p:cNvPr id="47" name="Textplatzhalter 4"/>
          <p:cNvSpPr txBox="1">
            <a:spLocks/>
          </p:cNvSpPr>
          <p:nvPr userDrawn="1"/>
        </p:nvSpPr>
        <p:spPr>
          <a:xfrm>
            <a:off x="8794497" y="4569905"/>
            <a:ext cx="3014387" cy="1358337"/>
          </a:xfrm>
          <a:prstGeom prst="rect">
            <a:avLst/>
          </a:prstGeom>
        </p:spPr>
        <p:txBody>
          <a:bodyPr rIns="0"/>
          <a:lstStyle>
            <a:lvl1pPr marL="216000" indent="-2160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2160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590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Symbol" panose="05050102010706020507" pitchFamily="18" charset="2"/>
              <a:buChar char="-"/>
              <a:tabLst>
                <a:tab pos="432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59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648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4000" indent="-2160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-"/>
              <a:tabLst>
                <a:tab pos="864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4000" indent="-216000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900" b="1" dirty="0">
                <a:solidFill>
                  <a:schemeClr val="accent2"/>
                </a:solidFill>
                <a:latin typeface="+mj-lt"/>
              </a:rPr>
              <a:t>Image sources (</a:t>
            </a:r>
            <a:r>
              <a:rPr lang="de-DE" sz="900" b="1" dirty="0" err="1">
                <a:solidFill>
                  <a:schemeClr val="accent2"/>
                </a:solidFill>
                <a:latin typeface="+mj-lt"/>
              </a:rPr>
              <a:t>banner</a:t>
            </a:r>
            <a:r>
              <a:rPr lang="de-DE" sz="900" b="1" dirty="0">
                <a:solidFill>
                  <a:schemeClr val="accent2"/>
                </a:solidFill>
                <a:latin typeface="+mj-lt"/>
              </a:rPr>
              <a:t>):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FEN GmbH: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exterior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view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of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building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DDM Company: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landscape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with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wind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turbine</a:t>
            </a:r>
            <a:endParaRPr lang="de-DE" sz="800" b="0" dirty="0">
              <a:solidFill>
                <a:schemeClr val="accent2"/>
              </a:solidFill>
              <a:latin typeface="+mj-lt"/>
            </a:endParaRP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E.ON ERC: dc-dc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converter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iStockphoto.com/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studiovision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: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network</a:t>
            </a:r>
            <a:endParaRPr lang="de-DE" sz="800" b="0" dirty="0">
              <a:solidFill>
                <a:schemeClr val="accent2"/>
              </a:solidFill>
              <a:latin typeface="+mj-lt"/>
            </a:endParaRP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Peter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Winandy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: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aerial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photograph</a:t>
            </a:r>
            <a:endParaRPr lang="de-DE" sz="800" b="0" dirty="0">
              <a:solidFill>
                <a:schemeClr val="accent2"/>
              </a:solidFill>
              <a:latin typeface="+mj-lt"/>
            </a:endParaRP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stockWERK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/fotolia.com: Energiewende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vege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/fotolia.com: puzzle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PhotographyByMK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/fotolia.com: high-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voltage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grid, renewable energy sources </a:t>
            </a:r>
          </a:p>
        </p:txBody>
      </p:sp>
      <p:pic>
        <p:nvPicPr>
          <p:cNvPr id="32" name="Grafik 3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322" y="6146259"/>
            <a:ext cx="1348274" cy="626400"/>
          </a:xfrm>
          <a:prstGeom prst="rect">
            <a:avLst/>
          </a:prstGeom>
        </p:spPr>
      </p:pic>
      <p:grpSp>
        <p:nvGrpSpPr>
          <p:cNvPr id="38" name="Gruppieren 37"/>
          <p:cNvGrpSpPr/>
          <p:nvPr userDrawn="1"/>
        </p:nvGrpSpPr>
        <p:grpSpPr>
          <a:xfrm>
            <a:off x="8794497" y="457640"/>
            <a:ext cx="2038394" cy="2101532"/>
            <a:chOff x="6624504" y="412506"/>
            <a:chExt cx="2038394" cy="2101532"/>
          </a:xfrm>
        </p:grpSpPr>
        <p:grpSp>
          <p:nvGrpSpPr>
            <p:cNvPr id="39" name="Gruppieren 38"/>
            <p:cNvGrpSpPr/>
            <p:nvPr userDrawn="1"/>
          </p:nvGrpSpPr>
          <p:grpSpPr>
            <a:xfrm>
              <a:off x="6624504" y="1662971"/>
              <a:ext cx="1405209" cy="328762"/>
              <a:chOff x="6624504" y="1662971"/>
              <a:chExt cx="1405209" cy="328762"/>
            </a:xfrm>
          </p:grpSpPr>
          <p:sp>
            <p:nvSpPr>
              <p:cNvPr id="55" name="Textfeld 54"/>
              <p:cNvSpPr txBox="1"/>
              <p:nvPr/>
            </p:nvSpPr>
            <p:spPr>
              <a:xfrm>
                <a:off x="7090032" y="1696547"/>
                <a:ext cx="93968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100" u="none" dirty="0">
                    <a:solidFill>
                      <a:schemeClr val="accent5"/>
                    </a:solidFill>
                    <a:latin typeface="+mj-lt"/>
                  </a:rPr>
                  <a:t>@FENaachen</a:t>
                </a:r>
                <a:endParaRPr lang="en-US" sz="1100" u="none" dirty="0">
                  <a:solidFill>
                    <a:schemeClr val="accent5"/>
                  </a:solidFill>
                  <a:latin typeface="+mj-lt"/>
                </a:endParaRPr>
              </a:p>
            </p:txBody>
          </p:sp>
          <p:pic>
            <p:nvPicPr>
              <p:cNvPr id="56" name="Grafik 55"/>
              <p:cNvPicPr>
                <a:picLocks noChangeAspect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4504" y="1662971"/>
                <a:ext cx="404384" cy="328762"/>
              </a:xfrm>
              <a:prstGeom prst="rect">
                <a:avLst/>
              </a:prstGeom>
            </p:spPr>
          </p:pic>
        </p:grpSp>
        <p:grpSp>
          <p:nvGrpSpPr>
            <p:cNvPr id="40" name="Gruppieren 39"/>
            <p:cNvGrpSpPr/>
            <p:nvPr userDrawn="1"/>
          </p:nvGrpSpPr>
          <p:grpSpPr>
            <a:xfrm>
              <a:off x="6624504" y="412506"/>
              <a:ext cx="1780312" cy="379431"/>
              <a:chOff x="6624504" y="412506"/>
              <a:chExt cx="1780312" cy="379431"/>
            </a:xfrm>
          </p:grpSpPr>
          <p:sp>
            <p:nvSpPr>
              <p:cNvPr id="53" name="Textfeld 52"/>
              <p:cNvSpPr txBox="1"/>
              <p:nvPr/>
            </p:nvSpPr>
            <p:spPr>
              <a:xfrm>
                <a:off x="7090032" y="471416"/>
                <a:ext cx="131478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0" u="none" dirty="0">
                    <a:solidFill>
                      <a:schemeClr val="accent5"/>
                    </a:solidFill>
                    <a:latin typeface="+mj-lt"/>
                  </a:rPr>
                  <a:t>Xing.FENaachen.net</a:t>
                </a:r>
                <a:endParaRPr lang="en-US" sz="1100" u="none" dirty="0">
                  <a:solidFill>
                    <a:schemeClr val="accent5"/>
                  </a:solidFill>
                  <a:latin typeface="+mj-lt"/>
                </a:endParaRPr>
              </a:p>
            </p:txBody>
          </p:sp>
          <p:pic>
            <p:nvPicPr>
              <p:cNvPr id="54" name="Grafik 53"/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6624504" y="412506"/>
                <a:ext cx="379431" cy="379431"/>
              </a:xfrm>
              <a:prstGeom prst="rect">
                <a:avLst/>
              </a:prstGeom>
            </p:spPr>
          </p:pic>
        </p:grpSp>
        <p:grpSp>
          <p:nvGrpSpPr>
            <p:cNvPr id="41" name="Gruppieren 40"/>
            <p:cNvGrpSpPr/>
            <p:nvPr userDrawn="1"/>
          </p:nvGrpSpPr>
          <p:grpSpPr>
            <a:xfrm>
              <a:off x="6624504" y="1035075"/>
              <a:ext cx="2012746" cy="384758"/>
              <a:chOff x="6624504" y="1035075"/>
              <a:chExt cx="2012746" cy="384758"/>
            </a:xfrm>
          </p:grpSpPr>
          <p:sp>
            <p:nvSpPr>
              <p:cNvPr id="51" name="Textfeld 50"/>
              <p:cNvSpPr txBox="1"/>
              <p:nvPr/>
            </p:nvSpPr>
            <p:spPr>
              <a:xfrm>
                <a:off x="7090032" y="1101831"/>
                <a:ext cx="154721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100" u="none" dirty="0">
                    <a:solidFill>
                      <a:schemeClr val="accent5"/>
                    </a:solidFill>
                    <a:latin typeface="+mj-lt"/>
                  </a:rPr>
                  <a:t>Linkedin.FENaachen.net</a:t>
                </a:r>
                <a:endParaRPr lang="en-US" sz="1100" u="none" dirty="0">
                  <a:solidFill>
                    <a:schemeClr val="accent5"/>
                  </a:solidFill>
                  <a:latin typeface="+mj-lt"/>
                </a:endParaRPr>
              </a:p>
            </p:txBody>
          </p:sp>
          <p:pic>
            <p:nvPicPr>
              <p:cNvPr id="52" name="Grafik 51"/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6624504" y="1035075"/>
                <a:ext cx="435476" cy="384758"/>
              </a:xfrm>
              <a:prstGeom prst="rect">
                <a:avLst/>
              </a:prstGeom>
            </p:spPr>
          </p:pic>
        </p:grpSp>
        <p:grpSp>
          <p:nvGrpSpPr>
            <p:cNvPr id="48" name="Gruppieren 47"/>
            <p:cNvGrpSpPr/>
            <p:nvPr userDrawn="1"/>
          </p:nvGrpSpPr>
          <p:grpSpPr>
            <a:xfrm>
              <a:off x="6624504" y="2229311"/>
              <a:ext cx="2038394" cy="284727"/>
              <a:chOff x="6624504" y="1684988"/>
              <a:chExt cx="2038394" cy="284727"/>
            </a:xfrm>
          </p:grpSpPr>
          <p:sp>
            <p:nvSpPr>
              <p:cNvPr id="49" name="Textfeld 48"/>
              <p:cNvSpPr txBox="1"/>
              <p:nvPr/>
            </p:nvSpPr>
            <p:spPr>
              <a:xfrm>
                <a:off x="7090032" y="1696547"/>
                <a:ext cx="157286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100" u="none" dirty="0">
                    <a:solidFill>
                      <a:schemeClr val="accent5"/>
                    </a:solidFill>
                    <a:latin typeface="+mj-lt"/>
                  </a:rPr>
                  <a:t>YouTube.FENaachen.net</a:t>
                </a:r>
                <a:endParaRPr lang="en-US" sz="1100" u="none" dirty="0">
                  <a:solidFill>
                    <a:schemeClr val="accent5"/>
                  </a:solidFill>
                  <a:latin typeface="+mj-lt"/>
                </a:endParaRPr>
              </a:p>
            </p:txBody>
          </p:sp>
          <p:pic>
            <p:nvPicPr>
              <p:cNvPr id="50" name="Grafik 49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4504" y="1684988"/>
                <a:ext cx="404384" cy="284727"/>
              </a:xfrm>
              <a:prstGeom prst="rect">
                <a:avLst/>
              </a:prstGeom>
            </p:spPr>
          </p:pic>
        </p:grpSp>
      </p:grpSp>
      <p:pic>
        <p:nvPicPr>
          <p:cNvPr id="24" name="Grafik 2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8" y="6080738"/>
            <a:ext cx="1572427" cy="66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65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act informa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erader Verbinder 12"/>
          <p:cNvCxnSpPr/>
          <p:nvPr/>
        </p:nvCxnSpPr>
        <p:spPr>
          <a:xfrm>
            <a:off x="383118" y="6040438"/>
            <a:ext cx="114257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383118" y="2208210"/>
            <a:ext cx="11425767" cy="10795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3200" dirty="0">
              <a:solidFill>
                <a:srgbClr val="0069B2"/>
              </a:solidFill>
              <a:latin typeface="+mj-lt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83117" y="3760715"/>
            <a:ext cx="3615860" cy="2013552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b="1" dirty="0">
                <a:solidFill>
                  <a:schemeClr val="accent5"/>
                </a:solidFill>
                <a:latin typeface="+mj-lt"/>
              </a:rPr>
              <a:t>Contact: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Dr. Christian Haag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Chief Executive</a:t>
            </a:r>
            <a:r>
              <a:rPr lang="de-DE" sz="1400" b="0" baseline="0" dirty="0">
                <a:solidFill>
                  <a:schemeClr val="accent5"/>
                </a:solidFill>
                <a:latin typeface="+mj-lt"/>
              </a:rPr>
              <a:t> Officer</a:t>
            </a:r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Flexible Elektrische Netze FEN GmbH </a:t>
            </a:r>
          </a:p>
          <a:p>
            <a:pPr lvl="0"/>
            <a:r>
              <a:rPr lang="de-DE" sz="1400" b="0">
                <a:solidFill>
                  <a:schemeClr val="accent5"/>
                </a:solidFill>
                <a:latin typeface="+mj-lt"/>
              </a:rPr>
              <a:t>Campus-Boulevard 79</a:t>
            </a:r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52074 Aachen </a:t>
            </a:r>
          </a:p>
          <a:p>
            <a:pPr lvl="0"/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Tel. : +49 241 80 224 71 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info@FENaachen.net</a:t>
            </a:r>
          </a:p>
        </p:txBody>
      </p:sp>
      <p:cxnSp>
        <p:nvCxnSpPr>
          <p:cNvPr id="14" name="Gerader Verbinder 13"/>
          <p:cNvCxnSpPr/>
          <p:nvPr userDrawn="1"/>
        </p:nvCxnSpPr>
        <p:spPr>
          <a:xfrm>
            <a:off x="383118" y="6040438"/>
            <a:ext cx="114257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 userDrawn="1"/>
        </p:nvSpPr>
        <p:spPr>
          <a:xfrm>
            <a:off x="383118" y="2208210"/>
            <a:ext cx="11425767" cy="10795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solidFill>
                  <a:srgbClr val="0069B2"/>
                </a:solidFill>
                <a:latin typeface="+mj-lt"/>
              </a:rPr>
              <a:t>Thank you for your attention.</a:t>
            </a:r>
          </a:p>
        </p:txBody>
      </p:sp>
      <p:sp>
        <p:nvSpPr>
          <p:cNvPr id="22" name="Title 1"/>
          <p:cNvSpPr txBox="1">
            <a:spLocks/>
          </p:cNvSpPr>
          <p:nvPr userDrawn="1"/>
        </p:nvSpPr>
        <p:spPr>
          <a:xfrm>
            <a:off x="4288069" y="3760715"/>
            <a:ext cx="4943016" cy="2013552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b="1" dirty="0">
                <a:solidFill>
                  <a:schemeClr val="accent5"/>
                </a:solidFill>
                <a:latin typeface="+mj-lt"/>
              </a:rPr>
              <a:t> 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Dr.-Ing. Peter Lürkens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Chief Scientific</a:t>
            </a:r>
            <a:r>
              <a:rPr lang="de-DE" sz="1400" b="0" baseline="0" dirty="0">
                <a:solidFill>
                  <a:schemeClr val="accent5"/>
                </a:solidFill>
                <a:latin typeface="+mj-lt"/>
              </a:rPr>
              <a:t> Officer</a:t>
            </a:r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Medium Voltage</a:t>
            </a:r>
          </a:p>
          <a:p>
            <a:pPr lvl="0"/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r>
              <a:rPr lang="en-US" sz="1400" b="0" dirty="0">
                <a:solidFill>
                  <a:schemeClr val="accent5"/>
                </a:solidFill>
                <a:latin typeface="+mj-lt"/>
              </a:rPr>
              <a:t>Flexible Electrical Networks FEN Research Campus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Campus-Boulevard 79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52074 Aachen </a:t>
            </a:r>
          </a:p>
          <a:p>
            <a:pPr lvl="0"/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Tel. : +49 241 80</a:t>
            </a:r>
            <a:r>
              <a:rPr lang="de-DE" sz="1400" b="0" baseline="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de-DE" sz="1400" b="0" dirty="0">
                <a:solidFill>
                  <a:schemeClr val="accent5"/>
                </a:solidFill>
                <a:latin typeface="+mj-lt"/>
              </a:rPr>
              <a:t>224 71 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pluerkens@FENaachen.net</a:t>
            </a:r>
          </a:p>
        </p:txBody>
      </p:sp>
      <p:sp>
        <p:nvSpPr>
          <p:cNvPr id="43" name="Textplatzhalter 4"/>
          <p:cNvSpPr txBox="1">
            <a:spLocks/>
          </p:cNvSpPr>
          <p:nvPr userDrawn="1"/>
        </p:nvSpPr>
        <p:spPr>
          <a:xfrm>
            <a:off x="9413307" y="4445769"/>
            <a:ext cx="2395576" cy="1459125"/>
          </a:xfrm>
          <a:prstGeom prst="rect">
            <a:avLst/>
          </a:prstGeom>
        </p:spPr>
        <p:txBody>
          <a:bodyPr rIns="0"/>
          <a:lstStyle>
            <a:lvl1pPr marL="216000" indent="-2160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2160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590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Symbol" panose="05050102010706020507" pitchFamily="18" charset="2"/>
              <a:buChar char="-"/>
              <a:tabLst>
                <a:tab pos="432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59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648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4000" indent="-2160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-"/>
              <a:tabLst>
                <a:tab pos="864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4000" indent="-216000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900" b="1" dirty="0">
                <a:solidFill>
                  <a:schemeClr val="accent2"/>
                </a:solidFill>
                <a:latin typeface="+mj-lt"/>
              </a:rPr>
              <a:t>Image sources (</a:t>
            </a:r>
            <a:r>
              <a:rPr lang="de-DE" sz="900" b="1" dirty="0" err="1">
                <a:solidFill>
                  <a:schemeClr val="accent2"/>
                </a:solidFill>
                <a:latin typeface="+mj-lt"/>
              </a:rPr>
              <a:t>banner</a:t>
            </a:r>
            <a:r>
              <a:rPr lang="de-DE" sz="900" b="1" dirty="0">
                <a:solidFill>
                  <a:schemeClr val="accent2"/>
                </a:solidFill>
                <a:latin typeface="+mj-lt"/>
              </a:rPr>
              <a:t>):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FEN GmbH: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exterior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view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of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building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DDM Company: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landscape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with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wind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turbine</a:t>
            </a:r>
            <a:endParaRPr lang="de-DE" sz="800" b="0" dirty="0">
              <a:solidFill>
                <a:schemeClr val="accent2"/>
              </a:solidFill>
              <a:latin typeface="+mj-lt"/>
            </a:endParaRP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E.ON ERC: dc-dc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converter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iStockphoto.com/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studiovision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: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network</a:t>
            </a:r>
            <a:endParaRPr lang="de-DE" sz="800" b="0" dirty="0">
              <a:solidFill>
                <a:schemeClr val="accent2"/>
              </a:solidFill>
              <a:latin typeface="+mj-lt"/>
            </a:endParaRP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Peter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Winandy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: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aerial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photograph</a:t>
            </a:r>
            <a:endParaRPr lang="de-DE" sz="800" b="0" dirty="0">
              <a:solidFill>
                <a:schemeClr val="accent2"/>
              </a:solidFill>
              <a:latin typeface="+mj-lt"/>
            </a:endParaRP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stockWERK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/fotolia.com: Energiewende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vege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/fotolia.com: puzzle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PhotographyByMK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/fotolia.com: high-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voltage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grid, renewable energy sources </a:t>
            </a:r>
          </a:p>
        </p:txBody>
      </p:sp>
      <p:pic>
        <p:nvPicPr>
          <p:cNvPr id="28" name="Grafik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322" y="6146259"/>
            <a:ext cx="1348274" cy="626400"/>
          </a:xfrm>
          <a:prstGeom prst="rect">
            <a:avLst/>
          </a:prstGeom>
        </p:spPr>
      </p:pic>
      <p:grpSp>
        <p:nvGrpSpPr>
          <p:cNvPr id="32" name="Gruppieren 31"/>
          <p:cNvGrpSpPr/>
          <p:nvPr userDrawn="1"/>
        </p:nvGrpSpPr>
        <p:grpSpPr>
          <a:xfrm>
            <a:off x="8794497" y="457640"/>
            <a:ext cx="2038394" cy="2101532"/>
            <a:chOff x="6624504" y="412506"/>
            <a:chExt cx="2038394" cy="2101532"/>
          </a:xfrm>
        </p:grpSpPr>
        <p:grpSp>
          <p:nvGrpSpPr>
            <p:cNvPr id="34" name="Gruppieren 33"/>
            <p:cNvGrpSpPr/>
            <p:nvPr userDrawn="1"/>
          </p:nvGrpSpPr>
          <p:grpSpPr>
            <a:xfrm>
              <a:off x="6624504" y="1662971"/>
              <a:ext cx="1405209" cy="328762"/>
              <a:chOff x="6624504" y="1662971"/>
              <a:chExt cx="1405209" cy="328762"/>
            </a:xfrm>
          </p:grpSpPr>
          <p:sp>
            <p:nvSpPr>
              <p:cNvPr id="57" name="Textfeld 56"/>
              <p:cNvSpPr txBox="1"/>
              <p:nvPr/>
            </p:nvSpPr>
            <p:spPr>
              <a:xfrm>
                <a:off x="7090032" y="1696547"/>
                <a:ext cx="93968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100" u="none" dirty="0">
                    <a:solidFill>
                      <a:schemeClr val="accent5"/>
                    </a:solidFill>
                    <a:latin typeface="+mj-lt"/>
                  </a:rPr>
                  <a:t>@FENaachen</a:t>
                </a:r>
                <a:endParaRPr lang="en-US" sz="1100" u="none" dirty="0">
                  <a:solidFill>
                    <a:schemeClr val="accent5"/>
                  </a:solidFill>
                  <a:latin typeface="+mj-lt"/>
                </a:endParaRPr>
              </a:p>
            </p:txBody>
          </p:sp>
          <p:pic>
            <p:nvPicPr>
              <p:cNvPr id="58" name="Grafik 57"/>
              <p:cNvPicPr>
                <a:picLocks noChangeAspect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4504" y="1662971"/>
                <a:ext cx="404384" cy="328762"/>
              </a:xfrm>
              <a:prstGeom prst="rect">
                <a:avLst/>
              </a:prstGeom>
            </p:spPr>
          </p:pic>
        </p:grpSp>
        <p:grpSp>
          <p:nvGrpSpPr>
            <p:cNvPr id="35" name="Gruppieren 34"/>
            <p:cNvGrpSpPr/>
            <p:nvPr userDrawn="1"/>
          </p:nvGrpSpPr>
          <p:grpSpPr>
            <a:xfrm>
              <a:off x="6624504" y="412506"/>
              <a:ext cx="1780312" cy="379431"/>
              <a:chOff x="6624504" y="412506"/>
              <a:chExt cx="1780312" cy="379431"/>
            </a:xfrm>
          </p:grpSpPr>
          <p:sp>
            <p:nvSpPr>
              <p:cNvPr id="55" name="Textfeld 54"/>
              <p:cNvSpPr txBox="1"/>
              <p:nvPr/>
            </p:nvSpPr>
            <p:spPr>
              <a:xfrm>
                <a:off x="7090032" y="471416"/>
                <a:ext cx="131478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0" u="none" dirty="0">
                    <a:solidFill>
                      <a:schemeClr val="accent5"/>
                    </a:solidFill>
                    <a:latin typeface="+mj-lt"/>
                  </a:rPr>
                  <a:t>Xing.FENaachen.net</a:t>
                </a:r>
                <a:endParaRPr lang="en-US" sz="1100" u="none" dirty="0">
                  <a:solidFill>
                    <a:schemeClr val="accent5"/>
                  </a:solidFill>
                  <a:latin typeface="+mj-lt"/>
                </a:endParaRPr>
              </a:p>
            </p:txBody>
          </p:sp>
          <p:pic>
            <p:nvPicPr>
              <p:cNvPr id="56" name="Grafik 55"/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6624504" y="412506"/>
                <a:ext cx="379431" cy="379431"/>
              </a:xfrm>
              <a:prstGeom prst="rect">
                <a:avLst/>
              </a:prstGeom>
            </p:spPr>
          </p:pic>
        </p:grpSp>
        <p:grpSp>
          <p:nvGrpSpPr>
            <p:cNvPr id="37" name="Gruppieren 36"/>
            <p:cNvGrpSpPr/>
            <p:nvPr userDrawn="1"/>
          </p:nvGrpSpPr>
          <p:grpSpPr>
            <a:xfrm>
              <a:off x="6624504" y="1035075"/>
              <a:ext cx="2012746" cy="384758"/>
              <a:chOff x="6624504" y="1035075"/>
              <a:chExt cx="2012746" cy="384758"/>
            </a:xfrm>
          </p:grpSpPr>
          <p:sp>
            <p:nvSpPr>
              <p:cNvPr id="41" name="Textfeld 40"/>
              <p:cNvSpPr txBox="1"/>
              <p:nvPr/>
            </p:nvSpPr>
            <p:spPr>
              <a:xfrm>
                <a:off x="7090032" y="1101831"/>
                <a:ext cx="154721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100" u="none" dirty="0">
                    <a:solidFill>
                      <a:schemeClr val="accent5"/>
                    </a:solidFill>
                    <a:latin typeface="+mj-lt"/>
                  </a:rPr>
                  <a:t>Linkedin.FENaachen.net</a:t>
                </a:r>
                <a:endParaRPr lang="en-US" sz="1100" u="none" dirty="0">
                  <a:solidFill>
                    <a:schemeClr val="accent5"/>
                  </a:solidFill>
                  <a:latin typeface="+mj-lt"/>
                </a:endParaRPr>
              </a:p>
            </p:txBody>
          </p:sp>
          <p:pic>
            <p:nvPicPr>
              <p:cNvPr id="42" name="Grafik 41"/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6624504" y="1035075"/>
                <a:ext cx="435476" cy="384758"/>
              </a:xfrm>
              <a:prstGeom prst="rect">
                <a:avLst/>
              </a:prstGeom>
            </p:spPr>
          </p:pic>
        </p:grpSp>
        <p:grpSp>
          <p:nvGrpSpPr>
            <p:cNvPr id="38" name="Gruppieren 37"/>
            <p:cNvGrpSpPr/>
            <p:nvPr userDrawn="1"/>
          </p:nvGrpSpPr>
          <p:grpSpPr>
            <a:xfrm>
              <a:off x="6624504" y="2229311"/>
              <a:ext cx="2038394" cy="284727"/>
              <a:chOff x="6624504" y="1684988"/>
              <a:chExt cx="2038394" cy="284727"/>
            </a:xfrm>
          </p:grpSpPr>
          <p:sp>
            <p:nvSpPr>
              <p:cNvPr id="39" name="Textfeld 38"/>
              <p:cNvSpPr txBox="1"/>
              <p:nvPr/>
            </p:nvSpPr>
            <p:spPr>
              <a:xfrm>
                <a:off x="7090032" y="1696547"/>
                <a:ext cx="157286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100" u="none" dirty="0">
                    <a:solidFill>
                      <a:schemeClr val="accent5"/>
                    </a:solidFill>
                    <a:latin typeface="+mj-lt"/>
                  </a:rPr>
                  <a:t>YouTube.FENaachen.net</a:t>
                </a:r>
                <a:endParaRPr lang="en-US" sz="1100" u="none" dirty="0">
                  <a:solidFill>
                    <a:schemeClr val="accent5"/>
                  </a:solidFill>
                  <a:latin typeface="+mj-lt"/>
                </a:endParaRPr>
              </a:p>
            </p:txBody>
          </p:sp>
          <p:pic>
            <p:nvPicPr>
              <p:cNvPr id="40" name="Grafik 39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4504" y="1684988"/>
                <a:ext cx="404384" cy="284727"/>
              </a:xfrm>
              <a:prstGeom prst="rect">
                <a:avLst/>
              </a:prstGeom>
            </p:spPr>
          </p:pic>
        </p:grpSp>
      </p:grpSp>
      <p:pic>
        <p:nvPicPr>
          <p:cNvPr id="25" name="Grafik 2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8" y="6080738"/>
            <a:ext cx="1572427" cy="66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357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6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r Verbinder 10"/>
          <p:cNvCxnSpPr/>
          <p:nvPr/>
        </p:nvCxnSpPr>
        <p:spPr>
          <a:xfrm>
            <a:off x="383118" y="814388"/>
            <a:ext cx="11425767" cy="0"/>
          </a:xfrm>
          <a:prstGeom prst="line">
            <a:avLst/>
          </a:prstGeom>
          <a:ln>
            <a:solidFill>
              <a:srgbClr val="0069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>
            <a:off x="383118" y="6040438"/>
            <a:ext cx="11425767" cy="0"/>
          </a:xfrm>
          <a:prstGeom prst="line">
            <a:avLst/>
          </a:prstGeom>
          <a:ln>
            <a:solidFill>
              <a:srgbClr val="0069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9168874" y="6316682"/>
            <a:ext cx="1107997" cy="2873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852C51D8-1FD6-4069-872C-7A5A70696072}" type="slidenum">
              <a:rPr lang="en-US" sz="1200" smtClean="0">
                <a:latin typeface="+mj-lt"/>
              </a:rPr>
              <a:t>‹Nr.›</a:t>
            </a:fld>
            <a:endParaRPr lang="en-US" sz="1200" dirty="0">
              <a:latin typeface="+mj-lt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322" y="6146259"/>
            <a:ext cx="1348274" cy="62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25" r:id="rId2"/>
    <p:sldLayoutId id="2147483826" r:id="rId3"/>
    <p:sldLayoutId id="2147483829" r:id="rId4"/>
    <p:sldLayoutId id="2147483830" r:id="rId5"/>
    <p:sldLayoutId id="2147483887" r:id="rId6"/>
    <p:sldLayoutId id="2147483886" r:id="rId7"/>
    <p:sldLayoutId id="2147483885" r:id="rId8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6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tabLst>
          <a:tab pos="216000" algn="l"/>
        </a:tabLst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2000" indent="-2159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tabLst>
          <a:tab pos="432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8000" indent="-2159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tabLst>
          <a:tab pos="648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64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-"/>
        <a:tabLst>
          <a:tab pos="864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64000" indent="-216000" algn="l" rtl="0" eaLnBrk="1" fontAlgn="base" hangingPunct="1">
        <a:lnSpc>
          <a:spcPct val="9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1457" userDrawn="1">
          <p15:clr>
            <a:srgbClr val="F26B43"/>
          </p15:clr>
        </p15:guide>
        <p15:guide id="1" orient="horz" pos="2863" userDrawn="1">
          <p15:clr>
            <a:srgbClr val="F26B43"/>
          </p15:clr>
        </p15:guide>
        <p15:guide id="2" pos="241" userDrawn="1">
          <p15:clr>
            <a:srgbClr val="F26B43"/>
          </p15:clr>
        </p15:guide>
        <p15:guide id="3" pos="7439" userDrawn="1">
          <p15:clr>
            <a:srgbClr val="F26B43"/>
          </p15:clr>
        </p15:guide>
        <p15:guide id="4" pos="2600" userDrawn="1">
          <p15:clr>
            <a:srgbClr val="F26B43"/>
          </p15:clr>
        </p15:guide>
        <p15:guide id="5" pos="2752" userDrawn="1">
          <p15:clr>
            <a:srgbClr val="F26B43"/>
          </p15:clr>
        </p15:guide>
        <p15:guide id="6" pos="4928" userDrawn="1">
          <p15:clr>
            <a:srgbClr val="F26B43"/>
          </p15:clr>
        </p15:guide>
        <p15:guide id="7" pos="50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578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D25AB3-7A51-4AB8-979F-9E30405C3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Package Distribution</a:t>
            </a:r>
            <a:endParaRPr lang="en-CA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7CA9DB-261A-4271-810B-5E7CB8EDCB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6736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F56D08-E61E-4CBD-8A5E-BAAE63D37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605ECA9-43E7-4F40-A1B1-9DCC5E300F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0102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9343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AD53C1-8992-4876-B03E-2A9B1FA341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Pre-Presentation </a:t>
            </a:r>
            <a:r>
              <a:rPr lang="en-CA" dirty="0" err="1"/>
              <a:t>FlAixEnergy</a:t>
            </a:r>
            <a:r>
              <a:rPr lang="en-CA" dirty="0"/>
              <a:t> applied </a:t>
            </a:r>
            <a:r>
              <a:rPr lang="en-CA" dirty="0" err="1"/>
              <a:t>Loadflow</a:t>
            </a:r>
            <a:r>
              <a:rPr lang="en-CA" dirty="0"/>
              <a:t> with Python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7A2672F-118F-4CF6-9D99-D24501DA9F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Wednesday, August 22,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7350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8D7B5C-D77C-438F-8C37-D171FB73B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endParaRPr lang="en-CA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330DBB-7DB7-4529-8BF1-A6418EF360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dirty="0" err="1"/>
              <a:t>Loadflow</a:t>
            </a:r>
            <a:endParaRPr lang="de-DE" dirty="0"/>
          </a:p>
          <a:p>
            <a:pPr marL="457200" indent="-457200">
              <a:buFont typeface="+mj-lt"/>
              <a:buAutoNum type="arabicPeriod"/>
            </a:pPr>
            <a:r>
              <a:rPr lang="de-DE" dirty="0" err="1"/>
              <a:t>Pandapower</a:t>
            </a:r>
            <a:endParaRPr lang="de-DE" dirty="0"/>
          </a:p>
          <a:p>
            <a:pPr marL="457200" indent="-457200">
              <a:buFont typeface="+mj-lt"/>
              <a:buAutoNum type="arabicPeriod"/>
            </a:pPr>
            <a:r>
              <a:rPr lang="de-DE" dirty="0" err="1"/>
              <a:t>Tkinter</a:t>
            </a:r>
            <a:r>
              <a:rPr lang="de-DE" dirty="0"/>
              <a:t> GUI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Package Distribution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08466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20537A-7EA3-4FB8-8732-5ED04035B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Loadflow</a:t>
            </a:r>
            <a:endParaRPr lang="en-CA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7EB9CE7-92D7-4E29-B45A-8550FD765F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Newton-Raphson Method</a:t>
            </a:r>
          </a:p>
          <a:p>
            <a:endParaRPr lang="de-DE" dirty="0"/>
          </a:p>
          <a:p>
            <a:r>
              <a:rPr lang="de-DE" dirty="0" err="1"/>
              <a:t>Equations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Optimization</a:t>
            </a:r>
            <a:endParaRPr lang="de-DE" dirty="0"/>
          </a:p>
          <a:p>
            <a:endParaRPr lang="de-DE" dirty="0"/>
          </a:p>
          <a:p>
            <a:r>
              <a:rPr lang="de-DE" dirty="0"/>
              <a:t>Costs</a:t>
            </a:r>
          </a:p>
          <a:p>
            <a:endParaRPr lang="de-DE" dirty="0"/>
          </a:p>
          <a:p>
            <a:r>
              <a:rPr lang="de-DE" dirty="0"/>
              <a:t>Line </a:t>
            </a:r>
            <a:r>
              <a:rPr lang="de-DE" dirty="0" err="1"/>
              <a:t>Loading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0004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37700C-5BA9-46D2-AA9A-68FF7E643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8E25E33-FC37-4A99-A86E-2766F093D7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36704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478018-3DDF-4469-8912-9D8F22BE6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</a:t>
            </a:r>
            <a:r>
              <a:rPr lang="de-DE" dirty="0" err="1"/>
              <a:t>Pandapower</a:t>
            </a:r>
            <a:endParaRPr lang="en-CA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9BD3EE-C341-4F69-A74A-E33D632F35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</a:t>
            </a:r>
            <a:r>
              <a:rPr lang="en-CA" dirty="0" err="1"/>
              <a:t>naconda</a:t>
            </a:r>
            <a:r>
              <a:rPr lang="en-CA" dirty="0"/>
              <a:t>:</a:t>
            </a:r>
          </a:p>
          <a:p>
            <a:pPr lvl="1"/>
            <a:r>
              <a:rPr lang="de-DE" dirty="0"/>
              <a:t>I</a:t>
            </a:r>
            <a:r>
              <a:rPr lang="en-CA" dirty="0"/>
              <a:t> used the Anaconda environment to run Spyder (it also has </a:t>
            </a:r>
            <a:r>
              <a:rPr lang="en-CA" dirty="0" err="1"/>
              <a:t>Jupyter</a:t>
            </a:r>
            <a:r>
              <a:rPr lang="en-CA" dirty="0"/>
              <a:t>, VS Code, </a:t>
            </a:r>
            <a:r>
              <a:rPr lang="en-CA" dirty="0" err="1"/>
              <a:t>etc</a:t>
            </a:r>
            <a:r>
              <a:rPr lang="en-CA" dirty="0"/>
              <a:t> and I didn’t know if I was going to used Visual Studio to begin with)</a:t>
            </a:r>
          </a:p>
          <a:p>
            <a:pPr lvl="1"/>
            <a:r>
              <a:rPr lang="de-DE" dirty="0"/>
              <a:t>I</a:t>
            </a:r>
            <a:r>
              <a:rPr lang="en-CA" dirty="0"/>
              <a:t> used Anaconda Prompt to install packages </a:t>
            </a:r>
            <a:r>
              <a:rPr lang="en-CA" dirty="0" err="1"/>
              <a:t>throu</a:t>
            </a:r>
            <a:r>
              <a:rPr lang="en-CA" dirty="0"/>
              <a:t> </a:t>
            </a:r>
            <a:r>
              <a:rPr lang="en-CA" i="1" dirty="0"/>
              <a:t>pip</a:t>
            </a:r>
            <a:endParaRPr lang="en-CA" dirty="0"/>
          </a:p>
          <a:p>
            <a:pPr lvl="2"/>
            <a:r>
              <a:rPr lang="de-DE" i="1" dirty="0"/>
              <a:t>p</a:t>
            </a:r>
            <a:r>
              <a:rPr lang="en-CA" i="1" dirty="0" err="1"/>
              <a:t>ip</a:t>
            </a:r>
            <a:r>
              <a:rPr lang="en-CA" i="1" dirty="0"/>
              <a:t> install &lt;your module&gt;</a:t>
            </a:r>
          </a:p>
          <a:p>
            <a:endParaRPr lang="en-CA" i="1" dirty="0"/>
          </a:p>
          <a:p>
            <a:r>
              <a:rPr lang="de-DE" dirty="0"/>
              <a:t>Spyder:</a:t>
            </a:r>
          </a:p>
          <a:p>
            <a:pPr lvl="1"/>
            <a:r>
              <a:rPr lang="de-DE" dirty="0"/>
              <a:t>Variable Explorer</a:t>
            </a:r>
          </a:p>
          <a:p>
            <a:pPr lvl="1"/>
            <a:r>
              <a:rPr lang="de-DE" dirty="0"/>
              <a:t>Run multiple </a:t>
            </a:r>
            <a:r>
              <a:rPr lang="de-DE" dirty="0" err="1"/>
              <a:t>instances</a:t>
            </a:r>
            <a:r>
              <a:rPr lang="de-DE" dirty="0"/>
              <a:t> in </a:t>
            </a:r>
            <a:r>
              <a:rPr lang="de-DE" dirty="0" err="1"/>
              <a:t>one</a:t>
            </a:r>
            <a:endParaRPr lang="de-DE" dirty="0"/>
          </a:p>
          <a:p>
            <a:pPr lvl="1"/>
            <a:r>
              <a:rPr lang="de-DE" dirty="0" err="1"/>
              <a:t>Easier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 and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import</a:t>
            </a:r>
            <a:r>
              <a:rPr lang="de-DE" dirty="0"/>
              <a:t> </a:t>
            </a:r>
            <a:r>
              <a:rPr lang="de-DE" dirty="0" err="1"/>
              <a:t>packages</a:t>
            </a:r>
            <a:endParaRPr lang="en-CA" dirty="0"/>
          </a:p>
          <a:p>
            <a:pPr lvl="1"/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1697695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8E4676-3208-4410-8A20-162583700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50ACFD7-4A1B-4B7D-A342-20BDA6E07A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0236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E25AC6-C293-49B9-90B7-F3170DE0E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</a:t>
            </a:r>
            <a:r>
              <a:rPr lang="de-DE" dirty="0" err="1"/>
              <a:t>Tkinter</a:t>
            </a:r>
            <a:r>
              <a:rPr lang="de-DE" dirty="0"/>
              <a:t> GUI</a:t>
            </a:r>
            <a:endParaRPr lang="en-CA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F564427-ADE3-405E-9FEF-486DE8C5E3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PyCharm</a:t>
            </a:r>
            <a:r>
              <a:rPr lang="de-DE" dirty="0"/>
              <a:t> (Python IDE)</a:t>
            </a:r>
          </a:p>
          <a:p>
            <a:pPr lvl="1"/>
            <a:r>
              <a:rPr lang="de-DE" dirty="0" err="1"/>
              <a:t>To</a:t>
            </a:r>
            <a:r>
              <a:rPr lang="de-DE" dirty="0"/>
              <a:t> </a:t>
            </a:r>
            <a:r>
              <a:rPr lang="en-CA" dirty="0"/>
              <a:t>read, test, maintain, and evolve the code</a:t>
            </a:r>
            <a:endParaRPr lang="de-DE" dirty="0"/>
          </a:p>
          <a:p>
            <a:pPr lvl="1"/>
            <a:r>
              <a:rPr lang="en-CA" dirty="0"/>
              <a:t>It highlights code with PEP8 warnings.</a:t>
            </a:r>
          </a:p>
          <a:p>
            <a:pPr lvl="1"/>
            <a:r>
              <a:rPr lang="en-CA" dirty="0"/>
              <a:t>It helps to do refactoring (changing variable’s or template’s name)</a:t>
            </a:r>
          </a:p>
          <a:p>
            <a:pPr lvl="1"/>
            <a:r>
              <a:rPr lang="de-DE" dirty="0"/>
              <a:t>I</a:t>
            </a:r>
            <a:r>
              <a:rPr lang="en-CA" dirty="0"/>
              <a:t>t suggests variables, classes, </a:t>
            </a:r>
            <a:r>
              <a:rPr lang="en-CA" dirty="0" err="1"/>
              <a:t>etc</a:t>
            </a:r>
            <a:r>
              <a:rPr lang="en-CA" dirty="0"/>
              <a:t> </a:t>
            </a:r>
            <a:r>
              <a:rPr lang="de-DE" dirty="0"/>
              <a:t>→IntelliSense/Code </a:t>
            </a:r>
            <a:r>
              <a:rPr lang="de-DE" dirty="0" err="1"/>
              <a:t>Completion</a:t>
            </a:r>
            <a:r>
              <a:rPr lang="de-DE" dirty="0"/>
              <a:t> (</a:t>
            </a:r>
            <a:r>
              <a:rPr lang="de-DE" dirty="0" err="1"/>
              <a:t>great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either</a:t>
            </a:r>
            <a:r>
              <a:rPr lang="de-DE" dirty="0"/>
              <a:t> </a:t>
            </a:r>
            <a:r>
              <a:rPr lang="de-DE" dirty="0" err="1"/>
              <a:t>built</a:t>
            </a:r>
            <a:r>
              <a:rPr lang="de-DE" dirty="0"/>
              <a:t>-in </a:t>
            </a:r>
            <a:r>
              <a:rPr lang="de-DE" dirty="0" err="1"/>
              <a:t>or</a:t>
            </a:r>
            <a:r>
              <a:rPr lang="de-DE" dirty="0"/>
              <a:t> external </a:t>
            </a:r>
            <a:r>
              <a:rPr lang="de-DE" dirty="0" err="1"/>
              <a:t>packages</a:t>
            </a:r>
            <a:r>
              <a:rPr lang="de-DE" dirty="0"/>
              <a:t>) and Python Type </a:t>
            </a:r>
            <a:r>
              <a:rPr lang="de-DE" dirty="0" err="1"/>
              <a:t>Hint</a:t>
            </a:r>
            <a:r>
              <a:rPr lang="de-DE" dirty="0"/>
              <a:t> →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health</a:t>
            </a:r>
            <a:r>
              <a:rPr lang="de-DE" dirty="0"/>
              <a:t> and </a:t>
            </a:r>
            <a:r>
              <a:rPr lang="de-DE" dirty="0" err="1"/>
              <a:t>speed</a:t>
            </a:r>
            <a:endParaRPr lang="de-DE" dirty="0"/>
          </a:p>
          <a:p>
            <a:pPr lvl="1"/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visualization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editor</a:t>
            </a:r>
            <a:r>
              <a:rPr lang="de-DE" dirty="0"/>
              <a:t> (I </a:t>
            </a:r>
            <a:r>
              <a:rPr lang="de-DE" dirty="0" err="1"/>
              <a:t>didn‘t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feature </a:t>
            </a:r>
            <a:r>
              <a:rPr lang="de-DE" dirty="0" err="1"/>
              <a:t>tho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Package </a:t>
            </a:r>
            <a:r>
              <a:rPr lang="de-DE" dirty="0" err="1"/>
              <a:t>management</a:t>
            </a:r>
            <a:r>
              <a:rPr lang="de-DE" dirty="0"/>
              <a:t> → Nice </a:t>
            </a:r>
            <a:r>
              <a:rPr lang="de-DE" dirty="0" err="1"/>
              <a:t>visual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installed</a:t>
            </a:r>
            <a:r>
              <a:rPr lang="de-DE" dirty="0"/>
              <a:t> (</a:t>
            </a:r>
            <a:r>
              <a:rPr lang="de-DE" dirty="0" err="1"/>
              <a:t>yes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pip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Good</a:t>
            </a:r>
            <a:r>
              <a:rPr lang="de-DE" dirty="0"/>
              <a:t> Debugger</a:t>
            </a:r>
          </a:p>
          <a:p>
            <a:pPr lvl="1"/>
            <a:endParaRPr lang="en-CA" dirty="0"/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73896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56434C-B8C3-41C3-BEC4-55888F0F2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44EDCA8-84A8-4B66-BD81-FDBDBEDFE8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0291944"/>
      </p:ext>
    </p:extLst>
  </p:cSld>
  <p:clrMapOvr>
    <a:masterClrMapping/>
  </p:clrMapOvr>
</p:sld>
</file>

<file path=ppt/theme/theme1.xml><?xml version="1.0" encoding="utf-8"?>
<a:theme xmlns:a="http://schemas.openxmlformats.org/drawingml/2006/main" name="FEN_Aachen">
  <a:themeElements>
    <a:clrScheme name="FEN Aachen">
      <a:dk1>
        <a:srgbClr val="0069B2"/>
      </a:dk1>
      <a:lt1>
        <a:srgbClr val="BCCDEE"/>
      </a:lt1>
      <a:dk2>
        <a:srgbClr val="378CC6"/>
      </a:dk2>
      <a:lt2>
        <a:srgbClr val="BCCDEE"/>
      </a:lt2>
      <a:accent1>
        <a:srgbClr val="0069B2"/>
      </a:accent1>
      <a:accent2>
        <a:srgbClr val="378CC6"/>
      </a:accent2>
      <a:accent3>
        <a:srgbClr val="BCCDEE"/>
      </a:accent3>
      <a:accent4>
        <a:srgbClr val="000000"/>
      </a:accent4>
      <a:accent5>
        <a:srgbClr val="868789"/>
      </a:accent5>
      <a:accent6>
        <a:srgbClr val="C5C6C8"/>
      </a:accent6>
      <a:hlink>
        <a:srgbClr val="612158"/>
      </a:hlink>
      <a:folHlink>
        <a:srgbClr val="7A6FAC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N_Aachen" id="{DA087BFB-7FD6-4C82-9C9A-6BC3ECC94BE5}" vid="{33259307-1F5C-4E0C-A2E3-35904577EC9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FEN_Aachen</Template>
  <TotalTime>0</TotalTime>
  <Words>215</Words>
  <Application>Microsoft Office PowerPoint</Application>
  <PresentationFormat>Breitbild</PresentationFormat>
  <Paragraphs>37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Symbol</vt:lpstr>
      <vt:lpstr>Wingdings</vt:lpstr>
      <vt:lpstr>FEN_Aachen</vt:lpstr>
      <vt:lpstr>PowerPoint-Präsentation</vt:lpstr>
      <vt:lpstr>Pre-Presentation FlAixEnergy applied Loadflow with Python</vt:lpstr>
      <vt:lpstr>Overview</vt:lpstr>
      <vt:lpstr>1. Loadflow</vt:lpstr>
      <vt:lpstr>PowerPoint-Präsentation</vt:lpstr>
      <vt:lpstr>2. Pandapower</vt:lpstr>
      <vt:lpstr>PowerPoint-Präsentation</vt:lpstr>
      <vt:lpstr>3. Tkinter GUI</vt:lpstr>
      <vt:lpstr>PowerPoint-Präsentation</vt:lpstr>
      <vt:lpstr>4. Package Distribution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Felipe Goncalves</dc:creator>
  <cp:lastModifiedBy>Felipe Goncalves</cp:lastModifiedBy>
  <cp:revision>9</cp:revision>
  <dcterms:created xsi:type="dcterms:W3CDTF">2018-08-14T15:05:47Z</dcterms:created>
  <dcterms:modified xsi:type="dcterms:W3CDTF">2018-08-17T12:08:16Z</dcterms:modified>
</cp:coreProperties>
</file>